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 Mon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Mono-bold.fntdata"/><Relationship Id="rId14" Type="http://schemas.openxmlformats.org/officeDocument/2006/relationships/slide" Target="slides/slide9.xml"/><Relationship Id="rId36" Type="http://schemas.openxmlformats.org/officeDocument/2006/relationships/font" Target="fonts/RobotoMon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Mon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Mon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localhost:8280/api/oauth2/authorize" TargetMode="External"/><Relationship Id="rId3" Type="http://schemas.openxmlformats.org/officeDocument/2006/relationships/hyperlink" Target="http://localhost:8280/api/oauth2/authorize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79089771b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779089771b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7593d4edb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7593d4edb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6e0c7f5f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76e0c7f5f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7593d4edb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7593d4edb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76e0c7f5f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76e0c7f5f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76e0c7f5f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76e0c7f5f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6e0c7f5f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76e0c7f5f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e0c7f5f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e0c7f5f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e0c7f5f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e0c7f5f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76e0c7f5f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76e0c7f5f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93d4edb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93d4ed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7593d4edb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7593d4edb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7593d4edb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7593d4edb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76e0c7f5f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76e0c7f5f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url </a:t>
            </a:r>
            <a:r>
              <a:rPr b="1" lang="fr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serveur d’</a:t>
            </a:r>
            <a:r>
              <a:rPr b="1" lang="fr" sz="900" u="sng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lang="fr"/>
              <a:t>utoriz</a:t>
            </a:r>
            <a:r>
              <a:rPr b="1" lang="fr" sz="900" u="sng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lang="fr"/>
              <a:t>tion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76e0c7f5fe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76e0c7f5f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76e0c7f5fe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76e0c7f5fe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76e0c7f5fe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76e0c7f5fe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76e0c7f5fe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76e0c7f5f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7593d4edb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7593d4edb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7593d4edb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7593d4edb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7593d4edb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7593d4edb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6e0c7f5f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6e0c7f5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7593d4edb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7593d4edb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75badc9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75badc9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75badc90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775badc90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75badc90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75badc90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75badc90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775badc90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75badc90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75badc90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75badc90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775badc90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hyperlink" Target="http://localhost:8280/api/oauth2/authorize" TargetMode="External"/><Relationship Id="rId8" Type="http://schemas.openxmlformats.org/officeDocument/2006/relationships/hyperlink" Target="http://localhost:4200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88950" y="876775"/>
            <a:ext cx="8520600" cy="3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Soutenance de Stage de Fin d'Études</a:t>
            </a:r>
            <a:endParaRPr b="1" sz="2300"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/>
              <a:t>Expériences Complémentaires : Ingénieur DevOps &amp; Chef de Projet IT / UX-UI</a:t>
            </a:r>
            <a:endParaRPr b="1" sz="1300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/>
              <a:t>Abdelmonaim MOUHALHAL</a:t>
            </a:r>
            <a:endParaRPr b="1" sz="1100"/>
          </a:p>
          <a:p>
            <a:pPr indent="-29146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fr" sz="1100"/>
              <a:t>Entreprises d'accueil :</a:t>
            </a:r>
            <a:r>
              <a:rPr lang="fr" sz="1100"/>
              <a:t> Datasense Group &amp; Fanzone</a:t>
            </a:r>
            <a:endParaRPr sz="1100"/>
          </a:p>
          <a:p>
            <a:pPr indent="-2914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fr" sz="1100"/>
              <a:t>Tuteurs Entreprise :</a:t>
            </a:r>
            <a:r>
              <a:rPr lang="fr" sz="1100"/>
              <a:t> Ismael CADJEE &amp; Anouar AGALLAH</a:t>
            </a:r>
            <a:endParaRPr sz="1100"/>
          </a:p>
          <a:p>
            <a:pPr indent="-2914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fr" sz="1100"/>
              <a:t>Tuteur ISIMA :</a:t>
            </a:r>
            <a:r>
              <a:rPr lang="fr" sz="1100"/>
              <a:t> Patrice LAURENCOT</a:t>
            </a:r>
            <a:br>
              <a:rPr lang="fr" sz="1100"/>
            </a:br>
            <a:endParaRPr sz="11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atasense-Group - Formations en informatique et numérique"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575" y="3768450"/>
            <a:ext cx="2939975" cy="107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Q - FanzoneTV.pro - FanZone Pro"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566" y="92775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200" y="3800075"/>
            <a:ext cx="2390250" cy="10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act - ISIMA" id="211" name="Google Shape;2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4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214" name="Google Shape;214;p22"/>
          <p:cNvGrpSpPr/>
          <p:nvPr/>
        </p:nvGrpSpPr>
        <p:grpSpPr>
          <a:xfrm>
            <a:off x="7800211" y="250875"/>
            <a:ext cx="964700" cy="259787"/>
            <a:chOff x="255011" y="214738"/>
            <a:chExt cx="964700" cy="259787"/>
          </a:xfrm>
        </p:grpSpPr>
        <p:sp>
          <p:nvSpPr>
            <p:cNvPr id="215" name="Google Shape;215;p22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942811" y="214762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atasense-Group - Formations en informatique et numérique" id="218" name="Google Shape;2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650" y="1852200"/>
            <a:ext cx="2519725" cy="9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/>
          <p:nvPr/>
        </p:nvSpPr>
        <p:spPr>
          <a:xfrm>
            <a:off x="7466537" y="257475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804283" y="24632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225" name="Google Shape;2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226" name="Google Shape;2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/>
        </p:nvSpPr>
        <p:spPr>
          <a:xfrm>
            <a:off x="938300" y="619875"/>
            <a:ext cx="7004100" cy="3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Datasense Group : Ingénieur Full Stack DevOps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Datasense Group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Société de conseil en ingénierie et organisme de formation certifié Qualiopi.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Le Projet Qalisense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Développer une plateforme web innovante pour aider les organismes de formation à piloter et prouver leur conformité au Référentiel National Qualité (Qualiopi).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Mon Rôle et Missions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Ingénieur Full Stack DevOps</a:t>
            </a:r>
            <a:r>
              <a:rPr lang="fr" sz="1100">
                <a:solidFill>
                  <a:schemeClr val="dk1"/>
                </a:solidFill>
              </a:rPr>
              <a:t>, impliqué sur tout le cycle de vie du projet.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Missions clés :</a:t>
            </a:r>
            <a:r>
              <a:rPr lang="fr" sz="1100">
                <a:solidFill>
                  <a:schemeClr val="dk1"/>
                </a:solidFill>
              </a:rPr>
              <a:t> analyse fonctionnelle, développement Backend (Spring Boot) et Frontend (Angular), mise en place de l'architecture de sécurité (OAuth2, API Gateway) et participation à la chaîne DevSecOps (CI/CD).</a:t>
            </a:r>
            <a:br>
              <a:rPr lang="fr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10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230" name="Google Shape;230;p23"/>
          <p:cNvGrpSpPr/>
          <p:nvPr/>
        </p:nvGrpSpPr>
        <p:grpSpPr>
          <a:xfrm>
            <a:off x="8208636" y="262666"/>
            <a:ext cx="315523" cy="141947"/>
            <a:chOff x="1630514" y="214769"/>
            <a:chExt cx="592086" cy="266418"/>
          </a:xfrm>
        </p:grpSpPr>
        <p:sp>
          <p:nvSpPr>
            <p:cNvPr id="231" name="Google Shape;231;p23"/>
            <p:cNvSpPr/>
            <p:nvPr/>
          </p:nvSpPr>
          <p:spPr>
            <a:xfrm>
              <a:off x="1630514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23"/>
          <p:cNvSpPr/>
          <p:nvPr/>
        </p:nvSpPr>
        <p:spPr>
          <a:xfrm>
            <a:off x="8024985" y="26270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23"/>
          <p:cNvGrpSpPr/>
          <p:nvPr/>
        </p:nvGrpSpPr>
        <p:grpSpPr>
          <a:xfrm>
            <a:off x="7355704" y="203760"/>
            <a:ext cx="1476822" cy="259799"/>
            <a:chOff x="255011" y="214738"/>
            <a:chExt cx="1549005" cy="259800"/>
          </a:xfrm>
        </p:grpSpPr>
        <p:sp>
          <p:nvSpPr>
            <p:cNvPr id="235" name="Google Shape;235;p23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527116" y="2213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23"/>
          <p:cNvSpPr/>
          <p:nvPr/>
        </p:nvSpPr>
        <p:spPr>
          <a:xfrm>
            <a:off x="7011626" y="207061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8859500" y="204911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act - ISIMA" id="244" name="Google Shape;2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00" y="3947025"/>
            <a:ext cx="2390250" cy="10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11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Datasense-Group - Formations en informatique et numérique" id="247" name="Google Shape;2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9275" y="3947025"/>
            <a:ext cx="2467100" cy="9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750" y="934200"/>
            <a:ext cx="5628307" cy="2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/>
          <p:nvPr/>
        </p:nvSpPr>
        <p:spPr>
          <a:xfrm>
            <a:off x="8077300" y="309825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8246063" y="309801"/>
            <a:ext cx="147560" cy="141938"/>
          </a:xfrm>
          <a:prstGeom prst="ellipse">
            <a:avLst/>
          </a:prstGeom>
          <a:solidFill>
            <a:srgbClr val="D9D9D9"/>
          </a:solidFill>
          <a:ln cap="flat" cmpd="sng" w="5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00" lIns="48700" spcFirstLastPara="1" rIns="48700" wrap="square" tIns="48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6"/>
              <a:buFont typeface="Arial"/>
              <a:buNone/>
            </a:pPr>
            <a:r>
              <a:t/>
            </a:r>
            <a:endParaRPr b="0" i="0" sz="74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7899248" y="309830"/>
            <a:ext cx="147600" cy="141900"/>
          </a:xfrm>
          <a:prstGeom prst="ellipse">
            <a:avLst/>
          </a:prstGeom>
          <a:solidFill>
            <a:srgbClr val="D9D9D9"/>
          </a:solidFill>
          <a:ln cap="flat" cmpd="sng" w="5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00" lIns="48700" spcFirstLastPara="1" rIns="48700" wrap="square" tIns="48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6"/>
              <a:buFont typeface="Arial"/>
              <a:buNone/>
            </a:pPr>
            <a:r>
              <a:t/>
            </a:r>
            <a:endParaRPr b="0" i="0" sz="74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24"/>
          <p:cNvGrpSpPr/>
          <p:nvPr/>
        </p:nvGrpSpPr>
        <p:grpSpPr>
          <a:xfrm>
            <a:off x="6941952" y="250887"/>
            <a:ext cx="1779750" cy="259788"/>
            <a:chOff x="-63498" y="214737"/>
            <a:chExt cx="1779750" cy="259788"/>
          </a:xfrm>
        </p:grpSpPr>
        <p:sp>
          <p:nvSpPr>
            <p:cNvPr id="253" name="Google Shape;253;p24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1439352" y="2147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-63498" y="218024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24"/>
          <p:cNvSpPr/>
          <p:nvPr/>
        </p:nvSpPr>
        <p:spPr>
          <a:xfrm>
            <a:off x="8776674" y="24632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262" name="Google Shape;2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263" name="Google Shape;2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 txBox="1"/>
          <p:nvPr/>
        </p:nvSpPr>
        <p:spPr>
          <a:xfrm>
            <a:off x="1165425" y="681275"/>
            <a:ext cx="58968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Datasense Group : Architecture &amp; Défi Technique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Le projet reposait sur une architecture microservices moderne.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Défi Principal à mon arrivée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Frontend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Sécurité</a:t>
            </a:r>
            <a:r>
              <a:rPr b="1" lang="fr" sz="1100">
                <a:solidFill>
                  <a:schemeClr val="dk1"/>
                </a:solidFill>
              </a:rPr>
              <a:t>  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12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7" name="Google Shape;26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75" y="1484525"/>
            <a:ext cx="3246976" cy="15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8900" y="1498063"/>
            <a:ext cx="4315175" cy="155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25"/>
          <p:cNvGrpSpPr/>
          <p:nvPr/>
        </p:nvGrpSpPr>
        <p:grpSpPr>
          <a:xfrm>
            <a:off x="6997552" y="193730"/>
            <a:ext cx="1806523" cy="263100"/>
            <a:chOff x="-56246" y="214738"/>
            <a:chExt cx="1806523" cy="263100"/>
          </a:xfrm>
        </p:grpSpPr>
        <p:sp>
          <p:nvSpPr>
            <p:cNvPr id="270" name="Google Shape;270;p25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5"/>
          <p:cNvSpPr/>
          <p:nvPr/>
        </p:nvSpPr>
        <p:spPr>
          <a:xfrm>
            <a:off x="831474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25"/>
          <p:cNvGrpSpPr/>
          <p:nvPr/>
        </p:nvGrpSpPr>
        <p:grpSpPr>
          <a:xfrm>
            <a:off x="7956048" y="259259"/>
            <a:ext cx="320460" cy="141947"/>
            <a:chOff x="1621249" y="214769"/>
            <a:chExt cx="601351" cy="266418"/>
          </a:xfrm>
        </p:grpSpPr>
        <p:sp>
          <p:nvSpPr>
            <p:cNvPr id="276" name="Google Shape;276;p25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25"/>
          <p:cNvSpPr/>
          <p:nvPr/>
        </p:nvSpPr>
        <p:spPr>
          <a:xfrm>
            <a:off x="8824990" y="191107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283" name="Google Shape;2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284" name="Google Shape;2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/>
          <p:nvPr/>
        </p:nvSpPr>
        <p:spPr>
          <a:xfrm>
            <a:off x="1178775" y="257900"/>
            <a:ext cx="593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Pct-Storage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941450" y="704300"/>
            <a:ext cx="3615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>
                <a:solidFill>
                  <a:schemeClr val="dk1"/>
                </a:solidFill>
              </a:rPr>
              <a:t>Spring Boot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API REST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openapi-generator-maven-plugin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MinIO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Design pattern stratégie</a:t>
            </a:r>
            <a:endParaRPr/>
          </a:p>
        </p:txBody>
      </p:sp>
      <p:pic>
        <p:nvPicPr>
          <p:cNvPr id="289" name="Google Shape;2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450" y="2066726"/>
            <a:ext cx="6560001" cy="1946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26"/>
          <p:cNvGrpSpPr/>
          <p:nvPr/>
        </p:nvGrpSpPr>
        <p:grpSpPr>
          <a:xfrm>
            <a:off x="6997552" y="193730"/>
            <a:ext cx="1806523" cy="263100"/>
            <a:chOff x="-56246" y="214738"/>
            <a:chExt cx="1806523" cy="263100"/>
          </a:xfrm>
        </p:grpSpPr>
        <p:sp>
          <p:nvSpPr>
            <p:cNvPr id="291" name="Google Shape;291;p26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6"/>
          <p:cNvSpPr/>
          <p:nvPr/>
        </p:nvSpPr>
        <p:spPr>
          <a:xfrm>
            <a:off x="831474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26"/>
          <p:cNvGrpSpPr/>
          <p:nvPr/>
        </p:nvGrpSpPr>
        <p:grpSpPr>
          <a:xfrm>
            <a:off x="7956048" y="259259"/>
            <a:ext cx="320460" cy="141947"/>
            <a:chOff x="1621249" y="214769"/>
            <a:chExt cx="601351" cy="266418"/>
          </a:xfrm>
        </p:grpSpPr>
        <p:sp>
          <p:nvSpPr>
            <p:cNvPr id="297" name="Google Shape;297;p26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26"/>
          <p:cNvSpPr/>
          <p:nvPr/>
        </p:nvSpPr>
        <p:spPr>
          <a:xfrm>
            <a:off x="8824990" y="198009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304" name="Google Shape;3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305" name="Google Shape;3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7"/>
          <p:cNvSpPr txBox="1"/>
          <p:nvPr/>
        </p:nvSpPr>
        <p:spPr>
          <a:xfrm>
            <a:off x="1178800" y="307200"/>
            <a:ext cx="593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Pct-Storage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14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09" name="Google Shape;309;p27" title="WhatsApp Image 2025-08-19 at 11.32.14(1)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646" y="1177625"/>
            <a:ext cx="7571452" cy="2335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7"/>
          <p:cNvGrpSpPr/>
          <p:nvPr/>
        </p:nvGrpSpPr>
        <p:grpSpPr>
          <a:xfrm>
            <a:off x="6997552" y="193730"/>
            <a:ext cx="1806523" cy="263100"/>
            <a:chOff x="-56246" y="214738"/>
            <a:chExt cx="1806523" cy="263100"/>
          </a:xfrm>
        </p:grpSpPr>
        <p:sp>
          <p:nvSpPr>
            <p:cNvPr id="311" name="Google Shape;311;p27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7"/>
          <p:cNvSpPr/>
          <p:nvPr/>
        </p:nvSpPr>
        <p:spPr>
          <a:xfrm>
            <a:off x="831474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27"/>
          <p:cNvGrpSpPr/>
          <p:nvPr/>
        </p:nvGrpSpPr>
        <p:grpSpPr>
          <a:xfrm>
            <a:off x="7956048" y="259259"/>
            <a:ext cx="320460" cy="141947"/>
            <a:chOff x="1621249" y="214769"/>
            <a:chExt cx="601351" cy="266418"/>
          </a:xfrm>
        </p:grpSpPr>
        <p:sp>
          <p:nvSpPr>
            <p:cNvPr id="317" name="Google Shape;317;p27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27"/>
          <p:cNvSpPr/>
          <p:nvPr/>
        </p:nvSpPr>
        <p:spPr>
          <a:xfrm>
            <a:off x="8824990" y="191107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324" name="Google Shape;3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325" name="Google Shape;3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/>
          <p:nvPr/>
        </p:nvSpPr>
        <p:spPr>
          <a:xfrm>
            <a:off x="1178800" y="307200"/>
            <a:ext cx="593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Pct-Storage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15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29" name="Google Shape;329;p28" title="WhatsApp Image 2025-08-19 at 11.32.14(2)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250" y="1362063"/>
            <a:ext cx="7835499" cy="21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8"/>
          <p:cNvGrpSpPr/>
          <p:nvPr/>
        </p:nvGrpSpPr>
        <p:grpSpPr>
          <a:xfrm>
            <a:off x="6997552" y="193730"/>
            <a:ext cx="1806523" cy="263100"/>
            <a:chOff x="-56246" y="214738"/>
            <a:chExt cx="1806523" cy="263100"/>
          </a:xfrm>
        </p:grpSpPr>
        <p:sp>
          <p:nvSpPr>
            <p:cNvPr id="331" name="Google Shape;331;p28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8"/>
          <p:cNvSpPr/>
          <p:nvPr/>
        </p:nvSpPr>
        <p:spPr>
          <a:xfrm>
            <a:off x="831474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28"/>
          <p:cNvGrpSpPr/>
          <p:nvPr/>
        </p:nvGrpSpPr>
        <p:grpSpPr>
          <a:xfrm>
            <a:off x="7956048" y="259259"/>
            <a:ext cx="320460" cy="141947"/>
            <a:chOff x="1621249" y="214769"/>
            <a:chExt cx="601351" cy="266418"/>
          </a:xfrm>
        </p:grpSpPr>
        <p:sp>
          <p:nvSpPr>
            <p:cNvPr id="337" name="Google Shape;337;p28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8"/>
          <p:cNvSpPr/>
          <p:nvPr/>
        </p:nvSpPr>
        <p:spPr>
          <a:xfrm>
            <a:off x="8831892" y="191107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24" y="0"/>
            <a:ext cx="8418628" cy="486295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9"/>
          <p:cNvSpPr txBox="1"/>
          <p:nvPr/>
        </p:nvSpPr>
        <p:spPr>
          <a:xfrm>
            <a:off x="509275" y="2148325"/>
            <a:ext cx="2057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>
                <a:solidFill>
                  <a:schemeClr val="dk1"/>
                </a:solidFill>
              </a:rPr>
              <a:t>Spring Boot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API REST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openapi-generator-maven-plugin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9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16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Contact - ISIMA" id="347" name="Google Shape;3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descr="Datasense-Group - Formations en informatique et numérique" id="349" name="Google Shape;34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9800" y="4368625"/>
            <a:ext cx="1849750" cy="6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9"/>
          <p:cNvSpPr txBox="1"/>
          <p:nvPr/>
        </p:nvSpPr>
        <p:spPr>
          <a:xfrm>
            <a:off x="2974350" y="264575"/>
            <a:ext cx="1668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Pct-api</a:t>
            </a:r>
            <a:endParaRPr b="1" sz="1700">
              <a:solidFill>
                <a:schemeClr val="dk1"/>
              </a:solidFill>
            </a:endParaRPr>
          </a:p>
        </p:txBody>
      </p:sp>
      <p:grpSp>
        <p:nvGrpSpPr>
          <p:cNvPr id="351" name="Google Shape;351;p29"/>
          <p:cNvGrpSpPr/>
          <p:nvPr/>
        </p:nvGrpSpPr>
        <p:grpSpPr>
          <a:xfrm>
            <a:off x="4913102" y="193730"/>
            <a:ext cx="1806523" cy="263100"/>
            <a:chOff x="-56246" y="214738"/>
            <a:chExt cx="1806523" cy="263100"/>
          </a:xfrm>
        </p:grpSpPr>
        <p:sp>
          <p:nvSpPr>
            <p:cNvPr id="352" name="Google Shape;352;p29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29"/>
          <p:cNvSpPr/>
          <p:nvPr/>
        </p:nvSpPr>
        <p:spPr>
          <a:xfrm>
            <a:off x="623029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>
            <a:off x="5871598" y="259259"/>
            <a:ext cx="320460" cy="141947"/>
            <a:chOff x="1621249" y="214769"/>
            <a:chExt cx="601351" cy="266418"/>
          </a:xfrm>
        </p:grpSpPr>
        <p:sp>
          <p:nvSpPr>
            <p:cNvPr id="358" name="Google Shape;358;p29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29"/>
          <p:cNvSpPr/>
          <p:nvPr/>
        </p:nvSpPr>
        <p:spPr>
          <a:xfrm>
            <a:off x="6733631" y="198009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365" name="Google Shape;3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366" name="Google Shape;3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0"/>
          <p:cNvSpPr txBox="1"/>
          <p:nvPr/>
        </p:nvSpPr>
        <p:spPr>
          <a:xfrm>
            <a:off x="1178800" y="307200"/>
            <a:ext cx="593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Pct-</a:t>
            </a:r>
            <a:r>
              <a:rPr b="1" lang="fr" sz="1700">
                <a:solidFill>
                  <a:schemeClr val="dk1"/>
                </a:solidFill>
              </a:rPr>
              <a:t>Front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68" name="Google Shape;368;p30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69" name="Google Shape;369;p30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17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0" name="Google Shape;370;p30"/>
          <p:cNvSpPr txBox="1"/>
          <p:nvPr/>
        </p:nvSpPr>
        <p:spPr>
          <a:xfrm>
            <a:off x="2321050" y="1699263"/>
            <a:ext cx="3000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Angular</a:t>
            </a:r>
            <a:endParaRPr sz="11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 sz="1100">
                <a:solidFill>
                  <a:schemeClr val="dk1"/>
                </a:solidFill>
              </a:rPr>
              <a:t>Frameworks UI : Angular Material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 sz="1100">
                <a:solidFill>
                  <a:schemeClr val="dk1"/>
                </a:solidFill>
              </a:rPr>
              <a:t>angular-oauth2-oidc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 sz="1100">
                <a:solidFill>
                  <a:schemeClr val="dk1"/>
                </a:solidFill>
              </a:rPr>
              <a:t>ng-openapi-gen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371" name="Google Shape;371;p30"/>
          <p:cNvGrpSpPr/>
          <p:nvPr/>
        </p:nvGrpSpPr>
        <p:grpSpPr>
          <a:xfrm>
            <a:off x="6997552" y="193730"/>
            <a:ext cx="1806523" cy="263100"/>
            <a:chOff x="-56246" y="214738"/>
            <a:chExt cx="1806523" cy="263100"/>
          </a:xfrm>
        </p:grpSpPr>
        <p:sp>
          <p:nvSpPr>
            <p:cNvPr id="372" name="Google Shape;372;p30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30"/>
          <p:cNvSpPr/>
          <p:nvPr/>
        </p:nvSpPr>
        <p:spPr>
          <a:xfrm>
            <a:off x="831474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30"/>
          <p:cNvGrpSpPr/>
          <p:nvPr/>
        </p:nvGrpSpPr>
        <p:grpSpPr>
          <a:xfrm>
            <a:off x="7956048" y="259259"/>
            <a:ext cx="320460" cy="141947"/>
            <a:chOff x="1621249" y="214769"/>
            <a:chExt cx="601351" cy="266418"/>
          </a:xfrm>
        </p:grpSpPr>
        <p:sp>
          <p:nvSpPr>
            <p:cNvPr id="378" name="Google Shape;378;p30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30"/>
          <p:cNvSpPr/>
          <p:nvPr/>
        </p:nvSpPr>
        <p:spPr>
          <a:xfrm>
            <a:off x="8831892" y="191107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385" name="Google Shape;3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386" name="Google Shape;3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1"/>
          <p:cNvSpPr txBox="1"/>
          <p:nvPr/>
        </p:nvSpPr>
        <p:spPr>
          <a:xfrm>
            <a:off x="1178800" y="307200"/>
            <a:ext cx="593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Pct-Front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89" name="Google Shape;389;p31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18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90" name="Google Shape;39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925" y="1300100"/>
            <a:ext cx="3247149" cy="171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2899" y="906000"/>
            <a:ext cx="5028702" cy="27131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31"/>
          <p:cNvCxnSpPr/>
          <p:nvPr/>
        </p:nvCxnSpPr>
        <p:spPr>
          <a:xfrm flipH="1" rot="10800000">
            <a:off x="3607125" y="2571825"/>
            <a:ext cx="307200" cy="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93" name="Google Shape;393;p31"/>
          <p:cNvGrpSpPr/>
          <p:nvPr/>
        </p:nvGrpSpPr>
        <p:grpSpPr>
          <a:xfrm>
            <a:off x="6997552" y="193730"/>
            <a:ext cx="1806523" cy="263100"/>
            <a:chOff x="-56246" y="214738"/>
            <a:chExt cx="1806523" cy="263100"/>
          </a:xfrm>
        </p:grpSpPr>
        <p:sp>
          <p:nvSpPr>
            <p:cNvPr id="394" name="Google Shape;394;p31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31"/>
          <p:cNvSpPr/>
          <p:nvPr/>
        </p:nvSpPr>
        <p:spPr>
          <a:xfrm>
            <a:off x="831474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1"/>
          <p:cNvGrpSpPr/>
          <p:nvPr/>
        </p:nvGrpSpPr>
        <p:grpSpPr>
          <a:xfrm>
            <a:off x="7956048" y="259259"/>
            <a:ext cx="320460" cy="141947"/>
            <a:chOff x="1621249" y="214769"/>
            <a:chExt cx="601351" cy="266418"/>
          </a:xfrm>
        </p:grpSpPr>
        <p:sp>
          <p:nvSpPr>
            <p:cNvPr id="400" name="Google Shape;400;p31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8824990" y="198009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Q - FanzoneTV.pro - FanZone Pro"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566" y="92775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938300" y="619875"/>
            <a:ext cx="5896800" cy="3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700">
                <a:solidFill>
                  <a:schemeClr val="dk1"/>
                </a:solidFill>
              </a:rPr>
              <a:t>Plan de la Présentation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fr" sz="1100">
                <a:solidFill>
                  <a:schemeClr val="dk1"/>
                </a:solidFill>
              </a:rPr>
              <a:t>Introduction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Présentation de la chronologie des deux stages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fr" sz="1100">
                <a:solidFill>
                  <a:schemeClr val="dk1"/>
                </a:solidFill>
              </a:rPr>
              <a:t>Fanzone (Gestion de Projet IT &amp; UX/UI)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Contexte du projet Fanzone TV 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Organisation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Méthodologie et gestion du projet (Agile, Jira) </a:t>
            </a:r>
            <a:endParaRPr baseline="30000" sz="2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Résultats : Conception du Front &amp; Back Office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fr" sz="1100">
                <a:solidFill>
                  <a:schemeClr val="dk1"/>
                </a:solidFill>
              </a:rPr>
              <a:t>Datasense Group (Ingénieur Full Stack DevOps)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Contexte du projet Qalisense 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Organisation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Architecture et réalisations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fr" sz="1100">
                <a:solidFill>
                  <a:schemeClr val="dk1"/>
                </a:solidFill>
              </a:rPr>
              <a:t>Synthèse des Compétences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Bilan global des compétences (référentiel ISIMA)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fr" sz="1100">
                <a:solidFill>
                  <a:schemeClr val="dk1"/>
                </a:solidFill>
              </a:rPr>
              <a:t>Analyse de l'empreinte carbone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fr" sz="1100">
                <a:solidFill>
                  <a:schemeClr val="dk1"/>
                </a:solidFill>
              </a:rPr>
              <a:t>Conclusion et Perspectives</a:t>
            </a:r>
            <a:br>
              <a:rPr lang="fr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407" name="Google Shape;4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408" name="Google Shape;4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2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410" name="Google Shape;410;p32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19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11" name="Google Shape;411;p32" title="Screenshot from 2025-08-05 15-09-5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9325" y="1321794"/>
            <a:ext cx="3900648" cy="219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2" title="Screenshot from 2025-08-07 11-57-2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875" y="1321775"/>
            <a:ext cx="3900648" cy="2194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32"/>
          <p:cNvGrpSpPr/>
          <p:nvPr/>
        </p:nvGrpSpPr>
        <p:grpSpPr>
          <a:xfrm>
            <a:off x="6617933" y="193730"/>
            <a:ext cx="1806523" cy="263100"/>
            <a:chOff x="-56246" y="214738"/>
            <a:chExt cx="1806523" cy="263100"/>
          </a:xfrm>
        </p:grpSpPr>
        <p:sp>
          <p:nvSpPr>
            <p:cNvPr id="414" name="Google Shape;414;p32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p32"/>
          <p:cNvSpPr/>
          <p:nvPr/>
        </p:nvSpPr>
        <p:spPr>
          <a:xfrm>
            <a:off x="793512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" name="Google Shape;419;p32"/>
          <p:cNvGrpSpPr/>
          <p:nvPr/>
        </p:nvGrpSpPr>
        <p:grpSpPr>
          <a:xfrm>
            <a:off x="7576428" y="259259"/>
            <a:ext cx="320460" cy="141947"/>
            <a:chOff x="1621249" y="214769"/>
            <a:chExt cx="601351" cy="266418"/>
          </a:xfrm>
        </p:grpSpPr>
        <p:sp>
          <p:nvSpPr>
            <p:cNvPr id="420" name="Google Shape;420;p32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32"/>
          <p:cNvSpPr/>
          <p:nvPr/>
        </p:nvSpPr>
        <p:spPr>
          <a:xfrm>
            <a:off x="8472979" y="198009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3"/>
          <p:cNvSpPr txBox="1"/>
          <p:nvPr/>
        </p:nvSpPr>
        <p:spPr>
          <a:xfrm>
            <a:off x="3039325" y="465587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428" name="Google Shape;4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63" y="98975"/>
            <a:ext cx="8056475" cy="445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3"/>
          <p:cNvSpPr txBox="1"/>
          <p:nvPr/>
        </p:nvSpPr>
        <p:spPr>
          <a:xfrm>
            <a:off x="1026325" y="193725"/>
            <a:ext cx="30552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Api Gateway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3"/>
          <p:cNvSpPr txBox="1"/>
          <p:nvPr/>
        </p:nvSpPr>
        <p:spPr>
          <a:xfrm>
            <a:off x="89575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20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Contact - ISIMA" id="431" name="Google Shape;43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25" y="4434675"/>
            <a:ext cx="1650475" cy="70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sense-Group - Formations en informatique et numérique" id="432" name="Google Shape;43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0275" y="4269925"/>
            <a:ext cx="2153725" cy="789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33"/>
          <p:cNvGrpSpPr/>
          <p:nvPr/>
        </p:nvGrpSpPr>
        <p:grpSpPr>
          <a:xfrm>
            <a:off x="7038945" y="193730"/>
            <a:ext cx="1806523" cy="263100"/>
            <a:chOff x="-56246" y="214738"/>
            <a:chExt cx="1806523" cy="263100"/>
          </a:xfrm>
        </p:grpSpPr>
        <p:sp>
          <p:nvSpPr>
            <p:cNvPr id="434" name="Google Shape;434;p33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33"/>
          <p:cNvSpPr/>
          <p:nvPr/>
        </p:nvSpPr>
        <p:spPr>
          <a:xfrm>
            <a:off x="8363043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33"/>
          <p:cNvGrpSpPr/>
          <p:nvPr/>
        </p:nvGrpSpPr>
        <p:grpSpPr>
          <a:xfrm>
            <a:off x="8004343" y="259259"/>
            <a:ext cx="320460" cy="141947"/>
            <a:chOff x="1621249" y="214769"/>
            <a:chExt cx="601351" cy="266418"/>
          </a:xfrm>
        </p:grpSpPr>
        <p:sp>
          <p:nvSpPr>
            <p:cNvPr id="440" name="Google Shape;440;p33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33"/>
          <p:cNvSpPr/>
          <p:nvPr/>
        </p:nvSpPr>
        <p:spPr>
          <a:xfrm>
            <a:off x="8866403" y="204911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447" name="Google Shape;4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448" name="Google Shape;44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4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450" name="Google Shape;450;p34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21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51" name="Google Shape;451;p34" title="Screenshot from 2025-08-05 13-04-5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800" y="728788"/>
            <a:ext cx="2101800" cy="118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475" y="861485"/>
            <a:ext cx="5276251" cy="2967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34"/>
          <p:cNvCxnSpPr/>
          <p:nvPr/>
        </p:nvCxnSpPr>
        <p:spPr>
          <a:xfrm flipH="1">
            <a:off x="5652513" y="899525"/>
            <a:ext cx="367500" cy="2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4" name="Google Shape;454;p34"/>
          <p:cNvSpPr txBox="1"/>
          <p:nvPr/>
        </p:nvSpPr>
        <p:spPr>
          <a:xfrm>
            <a:off x="5261950" y="2584300"/>
            <a:ext cx="382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Char char="●"/>
            </a:pPr>
            <a:r>
              <a:rPr b="1" lang="fr" sz="9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http://localhost:8280/api/oauth2/authorize</a:t>
            </a:r>
            <a:r>
              <a:rPr b="1" lang="fr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1"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Char char="●"/>
            </a:pPr>
            <a:r>
              <a:rPr b="1" lang="fr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response_type=code</a:t>
            </a:r>
            <a:endParaRPr b="1"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ono"/>
              <a:buChar char="●"/>
            </a:pPr>
            <a:r>
              <a:rPr b="1" lang="fr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client_id=pct-api-consumer-app</a:t>
            </a:r>
            <a:endParaRPr b="1"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ono"/>
              <a:buChar char="●"/>
            </a:pPr>
            <a:r>
              <a:rPr b="1" lang="fr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redirect_uri=</a:t>
            </a:r>
            <a:r>
              <a:rPr b="1" lang="fr" sz="10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8"/>
              </a:rPr>
              <a:t>http://localhost:4200</a:t>
            </a:r>
            <a:endParaRPr b="1"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ono"/>
              <a:buChar char="●"/>
            </a:pPr>
            <a:r>
              <a:rPr b="1" lang="fr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scope=openid profile email offline_access</a:t>
            </a:r>
            <a:endParaRPr b="1"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455" name="Google Shape;455;p34"/>
          <p:cNvGrpSpPr/>
          <p:nvPr/>
        </p:nvGrpSpPr>
        <p:grpSpPr>
          <a:xfrm>
            <a:off x="6977305" y="168814"/>
            <a:ext cx="1806523" cy="263100"/>
            <a:chOff x="-56246" y="214738"/>
            <a:chExt cx="1806523" cy="263100"/>
          </a:xfrm>
        </p:grpSpPr>
        <p:sp>
          <p:nvSpPr>
            <p:cNvPr id="456" name="Google Shape;456;p34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34"/>
          <p:cNvSpPr/>
          <p:nvPr/>
        </p:nvSpPr>
        <p:spPr>
          <a:xfrm>
            <a:off x="8294501" y="234364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1" name="Google Shape;461;p34"/>
          <p:cNvGrpSpPr/>
          <p:nvPr/>
        </p:nvGrpSpPr>
        <p:grpSpPr>
          <a:xfrm>
            <a:off x="7935801" y="234342"/>
            <a:ext cx="320460" cy="141947"/>
            <a:chOff x="1621249" y="214769"/>
            <a:chExt cx="601351" cy="266418"/>
          </a:xfrm>
        </p:grpSpPr>
        <p:sp>
          <p:nvSpPr>
            <p:cNvPr id="462" name="Google Shape;462;p34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4" name="Google Shape;464;p34"/>
          <p:cNvSpPr/>
          <p:nvPr/>
        </p:nvSpPr>
        <p:spPr>
          <a:xfrm>
            <a:off x="8824990" y="18420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"/>
          <p:cNvSpPr txBox="1"/>
          <p:nvPr/>
        </p:nvSpPr>
        <p:spPr>
          <a:xfrm>
            <a:off x="3039325" y="465587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470" name="Google Shape;4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63" y="98975"/>
            <a:ext cx="8056475" cy="445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5"/>
          <p:cNvSpPr txBox="1"/>
          <p:nvPr/>
        </p:nvSpPr>
        <p:spPr>
          <a:xfrm>
            <a:off x="1026325" y="193725"/>
            <a:ext cx="30552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Api Gateway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5"/>
          <p:cNvSpPr txBox="1"/>
          <p:nvPr/>
        </p:nvSpPr>
        <p:spPr>
          <a:xfrm>
            <a:off x="205475" y="22517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22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Contact - ISIMA" id="473" name="Google Shape;4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25" y="4434675"/>
            <a:ext cx="1650475" cy="70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sense-Group - Formations en informatique et numérique" id="474" name="Google Shape;47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0275" y="4269925"/>
            <a:ext cx="2153725" cy="789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35"/>
          <p:cNvGrpSpPr/>
          <p:nvPr/>
        </p:nvGrpSpPr>
        <p:grpSpPr>
          <a:xfrm>
            <a:off x="6983745" y="179926"/>
            <a:ext cx="1806523" cy="263100"/>
            <a:chOff x="-56246" y="214738"/>
            <a:chExt cx="1806523" cy="263100"/>
          </a:xfrm>
        </p:grpSpPr>
        <p:sp>
          <p:nvSpPr>
            <p:cNvPr id="476" name="Google Shape;476;p35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35"/>
          <p:cNvSpPr/>
          <p:nvPr/>
        </p:nvSpPr>
        <p:spPr>
          <a:xfrm>
            <a:off x="8300940" y="245476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p35"/>
          <p:cNvGrpSpPr/>
          <p:nvPr/>
        </p:nvGrpSpPr>
        <p:grpSpPr>
          <a:xfrm>
            <a:off x="7942240" y="245454"/>
            <a:ext cx="320460" cy="141947"/>
            <a:chOff x="1621249" y="214769"/>
            <a:chExt cx="601351" cy="266418"/>
          </a:xfrm>
        </p:grpSpPr>
        <p:sp>
          <p:nvSpPr>
            <p:cNvPr id="482" name="Google Shape;482;p35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35"/>
          <p:cNvSpPr/>
          <p:nvPr/>
        </p:nvSpPr>
        <p:spPr>
          <a:xfrm>
            <a:off x="8824990" y="18420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"/>
          <p:cNvSpPr txBox="1"/>
          <p:nvPr/>
        </p:nvSpPr>
        <p:spPr>
          <a:xfrm>
            <a:off x="3039325" y="465587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490" name="Google Shape;490;p36"/>
          <p:cNvSpPr txBox="1"/>
          <p:nvPr/>
        </p:nvSpPr>
        <p:spPr>
          <a:xfrm>
            <a:off x="1026325" y="193725"/>
            <a:ext cx="30552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Api Gateway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6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23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Contact - ISIMA" id="492" name="Google Shape;4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25" y="4434675"/>
            <a:ext cx="1650475" cy="70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sense-Group - Formations en informatique et numérique" id="493" name="Google Shape;49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275" y="4269925"/>
            <a:ext cx="2153725" cy="78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9925" y="567825"/>
            <a:ext cx="6234475" cy="350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5" name="Google Shape;495;p36"/>
          <p:cNvGrpSpPr/>
          <p:nvPr/>
        </p:nvGrpSpPr>
        <p:grpSpPr>
          <a:xfrm>
            <a:off x="6997552" y="193730"/>
            <a:ext cx="1806523" cy="263100"/>
            <a:chOff x="-56246" y="214738"/>
            <a:chExt cx="1806523" cy="263100"/>
          </a:xfrm>
        </p:grpSpPr>
        <p:sp>
          <p:nvSpPr>
            <p:cNvPr id="496" name="Google Shape;496;p36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36"/>
          <p:cNvSpPr/>
          <p:nvPr/>
        </p:nvSpPr>
        <p:spPr>
          <a:xfrm>
            <a:off x="8314748" y="259280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p36"/>
          <p:cNvGrpSpPr/>
          <p:nvPr/>
        </p:nvGrpSpPr>
        <p:grpSpPr>
          <a:xfrm>
            <a:off x="7956048" y="259259"/>
            <a:ext cx="320460" cy="141947"/>
            <a:chOff x="1621249" y="214769"/>
            <a:chExt cx="601351" cy="266418"/>
          </a:xfrm>
        </p:grpSpPr>
        <p:sp>
          <p:nvSpPr>
            <p:cNvPr id="502" name="Google Shape;502;p36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36"/>
          <p:cNvSpPr/>
          <p:nvPr/>
        </p:nvSpPr>
        <p:spPr>
          <a:xfrm>
            <a:off x="8817869" y="203629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 txBox="1"/>
          <p:nvPr/>
        </p:nvSpPr>
        <p:spPr>
          <a:xfrm>
            <a:off x="3039325" y="465587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510" name="Google Shape;5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85" y="57562"/>
            <a:ext cx="8056475" cy="4455476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7"/>
          <p:cNvSpPr txBox="1"/>
          <p:nvPr/>
        </p:nvSpPr>
        <p:spPr>
          <a:xfrm>
            <a:off x="1026325" y="193725"/>
            <a:ext cx="30552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Api Gateway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7"/>
          <p:cNvSpPr txBox="1"/>
          <p:nvPr/>
        </p:nvSpPr>
        <p:spPr>
          <a:xfrm>
            <a:off x="89575" y="156000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24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Contact - ISIMA" id="513" name="Google Shape;5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25" y="4434675"/>
            <a:ext cx="1650475" cy="70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sense-Group - Formations en informatique et numérique" id="514" name="Google Shape;51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0275" y="4269925"/>
            <a:ext cx="2153725" cy="789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" name="Google Shape;515;p37"/>
          <p:cNvGrpSpPr/>
          <p:nvPr/>
        </p:nvGrpSpPr>
        <p:grpSpPr>
          <a:xfrm>
            <a:off x="6990652" y="170092"/>
            <a:ext cx="1806523" cy="263100"/>
            <a:chOff x="-56246" y="214738"/>
            <a:chExt cx="1806523" cy="263100"/>
          </a:xfrm>
        </p:grpSpPr>
        <p:sp>
          <p:nvSpPr>
            <p:cNvPr id="516" name="Google Shape;516;p37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37"/>
          <p:cNvSpPr/>
          <p:nvPr/>
        </p:nvSpPr>
        <p:spPr>
          <a:xfrm>
            <a:off x="8307848" y="235642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37"/>
          <p:cNvGrpSpPr/>
          <p:nvPr/>
        </p:nvGrpSpPr>
        <p:grpSpPr>
          <a:xfrm>
            <a:off x="7949148" y="235621"/>
            <a:ext cx="320460" cy="141947"/>
            <a:chOff x="1621249" y="214769"/>
            <a:chExt cx="601351" cy="266418"/>
          </a:xfrm>
        </p:grpSpPr>
        <p:sp>
          <p:nvSpPr>
            <p:cNvPr id="522" name="Google Shape;522;p37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37"/>
          <p:cNvSpPr/>
          <p:nvPr/>
        </p:nvSpPr>
        <p:spPr>
          <a:xfrm>
            <a:off x="8824990" y="18420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529" name="Google Shape;5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530" name="Google Shape;5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8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32" name="Google Shape;532;p38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25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33" name="Google Shape;53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300" y="308550"/>
            <a:ext cx="6647923" cy="358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38"/>
          <p:cNvGrpSpPr/>
          <p:nvPr/>
        </p:nvGrpSpPr>
        <p:grpSpPr>
          <a:xfrm>
            <a:off x="7158017" y="193733"/>
            <a:ext cx="1607805" cy="234159"/>
            <a:chOff x="-56246" y="214738"/>
            <a:chExt cx="1806523" cy="263100"/>
          </a:xfrm>
        </p:grpSpPr>
        <p:sp>
          <p:nvSpPr>
            <p:cNvPr id="535" name="Google Shape;535;p38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847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375" lIns="81375" spcFirstLastPara="1" rIns="81375" wrap="square" tIns="81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847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375" lIns="81375" spcFirstLastPara="1" rIns="81375" wrap="square" tIns="81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1473377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847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375" lIns="81375" spcFirstLastPara="1" rIns="81375" wrap="square" tIns="81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847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375" lIns="81375" spcFirstLastPara="1" rIns="81375" wrap="square" tIns="81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p38"/>
          <p:cNvSpPr/>
          <p:nvPr/>
        </p:nvSpPr>
        <p:spPr>
          <a:xfrm>
            <a:off x="8337185" y="252063"/>
            <a:ext cx="123000" cy="126300"/>
          </a:xfrm>
          <a:prstGeom prst="ellipse">
            <a:avLst/>
          </a:prstGeom>
          <a:solidFill>
            <a:srgbClr val="FF0000"/>
          </a:solidFill>
          <a:ln cap="flat" cmpd="sng" w="847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375" lIns="81375" spcFirstLastPara="1" rIns="81375" wrap="square" tIns="8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</a:pPr>
            <a:r>
              <a:t/>
            </a:r>
            <a:endParaRPr b="0" i="0" sz="124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38"/>
          <p:cNvGrpSpPr/>
          <p:nvPr/>
        </p:nvGrpSpPr>
        <p:grpSpPr>
          <a:xfrm>
            <a:off x="8018010" y="252050"/>
            <a:ext cx="285221" cy="126335"/>
            <a:chOff x="1621249" y="214769"/>
            <a:chExt cx="601351" cy="266418"/>
          </a:xfrm>
        </p:grpSpPr>
        <p:sp>
          <p:nvSpPr>
            <p:cNvPr id="541" name="Google Shape;541;p38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455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3350" lIns="43350" spcFirstLastPara="1" rIns="43350" wrap="square" tIns="43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4"/>
                <a:buFont typeface="Arial"/>
                <a:buNone/>
              </a:pPr>
              <a:r>
                <a:t/>
              </a:r>
              <a:endParaRPr b="0" i="0" sz="6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455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3350" lIns="43350" spcFirstLastPara="1" rIns="43350" wrap="square" tIns="43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4"/>
                <a:buFont typeface="Arial"/>
                <a:buNone/>
              </a:pPr>
              <a:r>
                <a:t/>
              </a:r>
              <a:endParaRPr b="0" i="0" sz="6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38"/>
          <p:cNvSpPr/>
          <p:nvPr/>
        </p:nvSpPr>
        <p:spPr>
          <a:xfrm>
            <a:off x="8825000" y="203225"/>
            <a:ext cx="251400" cy="2343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548" name="Google Shape;5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Q - FanzoneTV.pro - FanZone Pro" id="549" name="Google Shape;54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566" y="92775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550" name="Google Shape;55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9"/>
          <p:cNvSpPr txBox="1"/>
          <p:nvPr/>
        </p:nvSpPr>
        <p:spPr>
          <a:xfrm>
            <a:off x="602700" y="1123200"/>
            <a:ext cx="70134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Synthèse Globale des Compétences Développées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Mes deux stages m'ont permis de couvrir un large spectre des compétences de l'ingénieur ISIMA.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1. Dialoguer avec un client et être force de proposition</a:t>
            </a:r>
            <a:endParaRPr baseline="30000" sz="2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Fanzone :</a:t>
            </a:r>
            <a:r>
              <a:rPr lang="fr" sz="1100">
                <a:solidFill>
                  <a:schemeClr val="dk1"/>
                </a:solidFill>
              </a:rPr>
              <a:t> Animation de workshops avec l'intégrateur pour traduire les besoins business en fonctionnalités.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Datasense :</a:t>
            </a:r>
            <a:r>
              <a:rPr lang="fr" sz="1100">
                <a:solidFill>
                  <a:schemeClr val="dk1"/>
                </a:solidFill>
              </a:rPr>
              <a:t> Traduction des exigences du référentiel Qualiopi en spécifications techniques.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2. Modéliser une solution logicielle</a:t>
            </a:r>
            <a:endParaRPr baseline="30000" sz="2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Datasense :</a:t>
            </a:r>
            <a:r>
              <a:rPr lang="fr" sz="1100">
                <a:solidFill>
                  <a:schemeClr val="dk1"/>
                </a:solidFill>
              </a:rPr>
              <a:t> Conception de l'architecture microservices et des modèles de données (UML).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Fanzone :</a:t>
            </a:r>
            <a:r>
              <a:rPr lang="fr" sz="1100">
                <a:solidFill>
                  <a:schemeClr val="dk1"/>
                </a:solidFill>
              </a:rPr>
              <a:t> Conception des parcours utilisateurs et maquettage des interfaces.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3. Concevoir, réaliser des solutions logicielles</a:t>
            </a:r>
            <a:endParaRPr baseline="30000" sz="2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Datasense :</a:t>
            </a:r>
            <a:r>
              <a:rPr lang="fr" sz="1100">
                <a:solidFill>
                  <a:schemeClr val="dk1"/>
                </a:solidFill>
              </a:rPr>
              <a:t> Développement de l'API Gateway (Spring Boot) et du frontend (Angular), avec un focus sur la sécurité et la performance.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52" name="Google Shape;552;p39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26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554" name="Google Shape;554;p39"/>
          <p:cNvGrpSpPr/>
          <p:nvPr/>
        </p:nvGrpSpPr>
        <p:grpSpPr>
          <a:xfrm>
            <a:off x="7065733" y="517817"/>
            <a:ext cx="1221946" cy="256513"/>
            <a:chOff x="-56246" y="221325"/>
            <a:chExt cx="1221946" cy="256513"/>
          </a:xfrm>
        </p:grpSpPr>
        <p:sp>
          <p:nvSpPr>
            <p:cNvPr id="555" name="Google Shape;555;p39"/>
            <p:cNvSpPr/>
            <p:nvPr/>
          </p:nvSpPr>
          <p:spPr>
            <a:xfrm>
              <a:off x="888800" y="224638"/>
              <a:ext cx="276900" cy="2532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557765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9" name="Google Shape;559;p39"/>
          <p:cNvSpPr/>
          <p:nvPr/>
        </p:nvSpPr>
        <p:spPr>
          <a:xfrm>
            <a:off x="8358277" y="582925"/>
            <a:ext cx="131400" cy="126300"/>
          </a:xfrm>
          <a:prstGeom prst="ellipse">
            <a:avLst/>
          </a:prstGeom>
          <a:solidFill>
            <a:srgbClr val="FF0000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9"/>
          <p:cNvSpPr/>
          <p:nvPr/>
        </p:nvSpPr>
        <p:spPr>
          <a:xfrm>
            <a:off x="8560277" y="582925"/>
            <a:ext cx="131400" cy="126300"/>
          </a:xfrm>
          <a:prstGeom prst="ellipse">
            <a:avLst/>
          </a:prstGeom>
          <a:solidFill>
            <a:srgbClr val="D9D9D9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9"/>
          <p:cNvSpPr/>
          <p:nvPr/>
        </p:nvSpPr>
        <p:spPr>
          <a:xfrm>
            <a:off x="8725898" y="517825"/>
            <a:ext cx="258900" cy="256500"/>
          </a:xfrm>
          <a:prstGeom prst="ellipse">
            <a:avLst/>
          </a:prstGeom>
          <a:solidFill>
            <a:srgbClr val="D9D9D9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566" name="Google Shape;5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Q - FanzoneTV.pro - FanZone Pro" id="567" name="Google Shape;56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566" y="92775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568" name="Google Shape;56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0"/>
          <p:cNvSpPr txBox="1"/>
          <p:nvPr/>
        </p:nvSpPr>
        <p:spPr>
          <a:xfrm>
            <a:off x="533800" y="890113"/>
            <a:ext cx="7013400" cy="26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Synthèse Globale des Compétences Développées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4. Gérer ou s'intégrer dans une équipe projet (2025_Vademecum TE ZZ_VF-2.pdf)</a:t>
            </a:r>
            <a:endParaRPr baseline="30000" sz="2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Fanzone :</a:t>
            </a:r>
            <a:r>
              <a:rPr lang="fr" sz="1100">
                <a:solidFill>
                  <a:schemeClr val="dk1"/>
                </a:solidFill>
              </a:rPr>
              <a:t> Utilisation des outils de gestion de projet Agile (Jira, Kanban) pour suivre les livrables et respecter les délais.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Datasense :</a:t>
            </a:r>
            <a:r>
              <a:rPr lang="fr" sz="1100">
                <a:solidFill>
                  <a:schemeClr val="dk1"/>
                </a:solidFill>
              </a:rPr>
              <a:t> Intégration dans un environnement DevSecOps (CI/CD) et gestion du versionning (Bitbucket).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5. Évoluer dans un environnement multivarié</a:t>
            </a:r>
            <a:endParaRPr baseline="30000" sz="2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Fanzone :</a:t>
            </a:r>
            <a:r>
              <a:rPr lang="fr" sz="1100">
                <a:solidFill>
                  <a:schemeClr val="dk1"/>
                </a:solidFill>
              </a:rPr>
              <a:t> Veille concurrentielle sur les plateformes de streaming et analyse des solutions de paiement (Stripe).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6. Innover et créer dans son métier d'ingénieur</a:t>
            </a:r>
            <a:endParaRPr baseline="30000" sz="2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Datasense :</a:t>
            </a:r>
            <a:r>
              <a:rPr lang="fr" sz="1100">
                <a:solidFill>
                  <a:schemeClr val="dk1"/>
                </a:solidFill>
              </a:rPr>
              <a:t> Proposition d'une architecture de sécurité avancée (traduction de jetons).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Fanzone :</a:t>
            </a:r>
            <a:r>
              <a:rPr lang="fr" sz="1100">
                <a:solidFill>
                  <a:schemeClr val="dk1"/>
                </a:solidFill>
              </a:rPr>
              <a:t> Proposition de fonctionnalités innovantes basées sur l'analyse des concurrents.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570" name="Google Shape;570;p40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71" name="Google Shape;571;p40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27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572" name="Google Shape;572;p40"/>
          <p:cNvGrpSpPr/>
          <p:nvPr/>
        </p:nvGrpSpPr>
        <p:grpSpPr>
          <a:xfrm>
            <a:off x="7065733" y="517817"/>
            <a:ext cx="1221946" cy="256513"/>
            <a:chOff x="-56246" y="221325"/>
            <a:chExt cx="1221946" cy="256513"/>
          </a:xfrm>
        </p:grpSpPr>
        <p:sp>
          <p:nvSpPr>
            <p:cNvPr id="573" name="Google Shape;573;p40"/>
            <p:cNvSpPr/>
            <p:nvPr/>
          </p:nvSpPr>
          <p:spPr>
            <a:xfrm>
              <a:off x="888800" y="224638"/>
              <a:ext cx="276900" cy="2532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557765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" name="Google Shape;577;p40"/>
          <p:cNvSpPr/>
          <p:nvPr/>
        </p:nvSpPr>
        <p:spPr>
          <a:xfrm>
            <a:off x="8358277" y="582925"/>
            <a:ext cx="131400" cy="126300"/>
          </a:xfrm>
          <a:prstGeom prst="ellipse">
            <a:avLst/>
          </a:prstGeom>
          <a:solidFill>
            <a:srgbClr val="FF0000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0"/>
          <p:cNvSpPr/>
          <p:nvPr/>
        </p:nvSpPr>
        <p:spPr>
          <a:xfrm>
            <a:off x="8560277" y="582925"/>
            <a:ext cx="131400" cy="126300"/>
          </a:xfrm>
          <a:prstGeom prst="ellipse">
            <a:avLst/>
          </a:prstGeom>
          <a:solidFill>
            <a:srgbClr val="D9D9D9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0"/>
          <p:cNvSpPr/>
          <p:nvPr/>
        </p:nvSpPr>
        <p:spPr>
          <a:xfrm>
            <a:off x="8725898" y="517825"/>
            <a:ext cx="258900" cy="256500"/>
          </a:xfrm>
          <a:prstGeom prst="ellipse">
            <a:avLst/>
          </a:prstGeom>
          <a:solidFill>
            <a:srgbClr val="D9D9D9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584" name="Google Shape;5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Q - FanzoneTV.pro - FanZone Pro" id="585" name="Google Shape;58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566" y="92775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586" name="Google Shape;58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1"/>
          <p:cNvSpPr txBox="1"/>
          <p:nvPr/>
        </p:nvSpPr>
        <p:spPr>
          <a:xfrm>
            <a:off x="623225" y="310600"/>
            <a:ext cx="6442500" cy="38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700">
                <a:solidFill>
                  <a:schemeClr val="dk1"/>
                </a:solidFill>
              </a:rPr>
              <a:t>Bilan RSE &amp; Empreinte Carbone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Une analyse de l'impact carbone a été réalisée pour mes deux stages, situés dans le même secteur géographique, comme demandé par le vade-mecum.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Trajet quotidien :</a:t>
            </a:r>
            <a:r>
              <a:rPr lang="fr" sz="1100">
                <a:solidFill>
                  <a:schemeClr val="dk1"/>
                </a:solidFill>
              </a:rPr>
              <a:t> Domicile (Paris 13e) ↔ La Défense (Courbevoie/Puteaux).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Mode de transport :</a:t>
            </a:r>
            <a:r>
              <a:rPr lang="fr" sz="1100">
                <a:solidFill>
                  <a:schemeClr val="dk1"/>
                </a:solidFill>
              </a:rPr>
              <a:t> RER / Transilien.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chemeClr val="dk1"/>
                </a:solidFill>
              </a:rPr>
              <a:t>Calcul de l'impact combiné (5.5 mois)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Émission par km :</a:t>
            </a:r>
            <a:br>
              <a:rPr lang="fr" sz="1100">
                <a:solidFill>
                  <a:schemeClr val="dk1"/>
                </a:solidFill>
              </a:rPr>
            </a:b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9,78 g CO₂e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Distance totale (Datasense) :</a:t>
            </a:r>
            <a:br>
              <a:rPr lang="fr" sz="1100">
                <a:solidFill>
                  <a:schemeClr val="dk1"/>
                </a:solidFill>
              </a:rPr>
            </a:b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2 400 km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Distance totale (Fanzone) :</a:t>
            </a:r>
            <a:br>
              <a:rPr lang="fr" sz="1100">
                <a:solidFill>
                  <a:schemeClr val="dk1"/>
                </a:solidFill>
              </a:rPr>
            </a:b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900 km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Émission totale : ~32,27 kg CO₂e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100">
                <a:solidFill>
                  <a:schemeClr val="dk1"/>
                </a:solidFill>
              </a:rPr>
              <a:t>Le choix d'un transport en commun a permis de limiter significativement l'empreinte environnementale de mes stages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88" name="Google Shape;588;p41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89" name="Google Shape;589;p41"/>
          <p:cNvSpPr txBox="1"/>
          <p:nvPr/>
        </p:nvSpPr>
        <p:spPr>
          <a:xfrm>
            <a:off x="128175" y="207950"/>
            <a:ext cx="598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28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590" name="Google Shape;590;p41"/>
          <p:cNvGrpSpPr/>
          <p:nvPr/>
        </p:nvGrpSpPr>
        <p:grpSpPr>
          <a:xfrm>
            <a:off x="7065733" y="517817"/>
            <a:ext cx="1221946" cy="256513"/>
            <a:chOff x="-56246" y="221325"/>
            <a:chExt cx="1221946" cy="256513"/>
          </a:xfrm>
        </p:grpSpPr>
        <p:sp>
          <p:nvSpPr>
            <p:cNvPr id="591" name="Google Shape;591;p41"/>
            <p:cNvSpPr/>
            <p:nvPr/>
          </p:nvSpPr>
          <p:spPr>
            <a:xfrm>
              <a:off x="888800" y="224638"/>
              <a:ext cx="276900" cy="2532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557765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5" name="Google Shape;595;p41"/>
          <p:cNvSpPr/>
          <p:nvPr/>
        </p:nvSpPr>
        <p:spPr>
          <a:xfrm>
            <a:off x="8360114" y="582925"/>
            <a:ext cx="131400" cy="126300"/>
          </a:xfrm>
          <a:prstGeom prst="ellipse">
            <a:avLst/>
          </a:prstGeom>
          <a:solidFill>
            <a:srgbClr val="D9D9D9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41"/>
          <p:cNvSpPr/>
          <p:nvPr/>
        </p:nvSpPr>
        <p:spPr>
          <a:xfrm>
            <a:off x="8725898" y="517825"/>
            <a:ext cx="258900" cy="256500"/>
          </a:xfrm>
          <a:prstGeom prst="ellipse">
            <a:avLst/>
          </a:prstGeom>
          <a:solidFill>
            <a:srgbClr val="D9D9D9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1"/>
          <p:cNvSpPr/>
          <p:nvPr/>
        </p:nvSpPr>
        <p:spPr>
          <a:xfrm>
            <a:off x="8551537" y="582925"/>
            <a:ext cx="131400" cy="126300"/>
          </a:xfrm>
          <a:prstGeom prst="ellipse">
            <a:avLst/>
          </a:prstGeom>
          <a:solidFill>
            <a:srgbClr val="FF0000"/>
          </a:solidFill>
          <a:ln cap="flat" cmpd="sng" w="45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350" lIns="43350" spcFirstLastPara="1" rIns="43350" wrap="square" tIns="4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"/>
              <a:buFont typeface="Arial"/>
              <a:buNone/>
            </a:pPr>
            <a:r>
              <a:t/>
            </a:r>
            <a:endParaRPr b="0" i="0" sz="66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Q - FanzoneTV.pro - FanZone Pro"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178" y="460175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600" y="3947025"/>
            <a:ext cx="2390250" cy="10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3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Datasense-Group - Formations en informatique et numérique"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9275" y="3947025"/>
            <a:ext cx="2467100" cy="9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299" y="1212560"/>
            <a:ext cx="6455175" cy="258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8938" y="1035800"/>
            <a:ext cx="7096700" cy="283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5"/>
          <p:cNvGrpSpPr/>
          <p:nvPr/>
        </p:nvGrpSpPr>
        <p:grpSpPr>
          <a:xfrm>
            <a:off x="7116715" y="102588"/>
            <a:ext cx="1482740" cy="279487"/>
            <a:chOff x="456010" y="201600"/>
            <a:chExt cx="1482740" cy="279487"/>
          </a:xfrm>
        </p:grpSpPr>
        <p:grpSp>
          <p:nvGrpSpPr>
            <p:cNvPr id="82" name="Google Shape;82;p15"/>
            <p:cNvGrpSpPr/>
            <p:nvPr/>
          </p:nvGrpSpPr>
          <p:grpSpPr>
            <a:xfrm>
              <a:off x="456010" y="201600"/>
              <a:ext cx="1482740" cy="279487"/>
              <a:chOff x="456010" y="201600"/>
              <a:chExt cx="1482740" cy="279487"/>
            </a:xfrm>
          </p:grpSpPr>
          <p:sp>
            <p:nvSpPr>
              <p:cNvPr id="83" name="Google Shape;83;p15"/>
              <p:cNvSpPr/>
              <p:nvPr/>
            </p:nvSpPr>
            <p:spPr>
              <a:xfrm>
                <a:off x="456010" y="201600"/>
                <a:ext cx="276900" cy="25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42424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1012950" y="214762"/>
                <a:ext cx="276900" cy="253200"/>
              </a:xfrm>
              <a:prstGeom prst="ellipse">
                <a:avLst/>
              </a:prstGeom>
              <a:solidFill>
                <a:srgbClr val="D9D9D9"/>
              </a:solidFill>
              <a:ln cap="flat" cmpd="sng" w="9525">
                <a:solidFill>
                  <a:srgbClr val="42424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1337400" y="214762"/>
                <a:ext cx="276900" cy="253200"/>
              </a:xfrm>
              <a:prstGeom prst="ellipse">
                <a:avLst/>
              </a:prstGeom>
              <a:solidFill>
                <a:srgbClr val="D9D9D9"/>
              </a:solidFill>
              <a:ln cap="flat" cmpd="sng" w="9525">
                <a:solidFill>
                  <a:srgbClr val="42424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1661850" y="227887"/>
                <a:ext cx="276900" cy="253200"/>
              </a:xfrm>
              <a:prstGeom prst="ellipse">
                <a:avLst/>
              </a:prstGeom>
              <a:solidFill>
                <a:srgbClr val="D9D9D9"/>
              </a:solidFill>
              <a:ln cap="flat" cmpd="sng" w="9525">
                <a:solidFill>
                  <a:srgbClr val="42424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p15"/>
            <p:cNvSpPr/>
            <p:nvPr/>
          </p:nvSpPr>
          <p:spPr>
            <a:xfrm>
              <a:off x="804210" y="280725"/>
              <a:ext cx="134400" cy="1344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5"/>
          <p:cNvSpPr/>
          <p:nvPr/>
        </p:nvSpPr>
        <p:spPr>
          <a:xfrm>
            <a:off x="8663287" y="115742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sense-Group - Formations en informatique et numérique" id="602" name="Google Shape;6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25" y="4123025"/>
            <a:ext cx="2519725" cy="9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Q - FanzoneTV.pro - FanZone Pro" id="603" name="Google Shape;60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566" y="92775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604" name="Google Shape;60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2"/>
          <p:cNvSpPr txBox="1"/>
          <p:nvPr/>
        </p:nvSpPr>
        <p:spPr>
          <a:xfrm>
            <a:off x="623225" y="143825"/>
            <a:ext cx="7725600" cy="4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fr" sz="1700">
                <a:solidFill>
                  <a:schemeClr val="dk1"/>
                </a:solidFill>
              </a:rPr>
              <a:t>Conclusion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fr" sz="1100">
                <a:solidFill>
                  <a:schemeClr val="dk1"/>
                </a:solidFill>
              </a:rPr>
              <a:t>Bilan des Stages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Deux expériences riches et complémentaires qui m'ont offert une vision à 360° du cycle de vie d'un projet numérique.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Chez Datasense :</a:t>
            </a:r>
            <a:r>
              <a:rPr lang="fr" sz="1100">
                <a:solidFill>
                  <a:schemeClr val="dk1"/>
                </a:solidFill>
              </a:rPr>
              <a:t> Forte montée en compétences techniques sur les architectures microservices, la sécurité applicative (DevSecOps) et le cloud.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Chez Fanzone :</a:t>
            </a:r>
            <a:r>
              <a:rPr lang="fr" sz="1100">
                <a:solidFill>
                  <a:schemeClr val="dk1"/>
                </a:solidFill>
              </a:rPr>
              <a:t> Développement de compétences en gestion de projet Agile, analyse fonctionnelle et conception UX/UI.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fr" sz="1100">
                <a:solidFill>
                  <a:schemeClr val="dk1"/>
                </a:solidFill>
              </a:rPr>
              <a:t>Apport de la dualité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La capacité de lier les enjeux stratégiques et fonctionnels (Fanzone) à la réalité de l'implémentation technique et de la sécurisation (Datasense).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fr" sz="1100">
                <a:solidFill>
                  <a:schemeClr val="dk1"/>
                </a:solidFill>
              </a:rPr>
              <a:t>Bilan Personnel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Ces stages confirment mon projet professionnel : évoluer vers des rôles à la croisée de l'expertise technique et du pilotage de projet, idéalement dans le domaine du DevSecOps.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606" name="Google Shape;606;p42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607" name="Google Shape;607;p42"/>
          <p:cNvSpPr txBox="1"/>
          <p:nvPr/>
        </p:nvSpPr>
        <p:spPr>
          <a:xfrm>
            <a:off x="224325" y="206300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29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608" name="Google Shape;608;p42"/>
          <p:cNvGrpSpPr/>
          <p:nvPr/>
        </p:nvGrpSpPr>
        <p:grpSpPr>
          <a:xfrm>
            <a:off x="7065733" y="517817"/>
            <a:ext cx="1221946" cy="256513"/>
            <a:chOff x="-56246" y="221325"/>
            <a:chExt cx="1221946" cy="256513"/>
          </a:xfrm>
        </p:grpSpPr>
        <p:sp>
          <p:nvSpPr>
            <p:cNvPr id="609" name="Google Shape;609;p42"/>
            <p:cNvSpPr/>
            <p:nvPr/>
          </p:nvSpPr>
          <p:spPr>
            <a:xfrm>
              <a:off x="888800" y="224638"/>
              <a:ext cx="276900" cy="2532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557765" y="2246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-56246" y="224636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42"/>
          <p:cNvSpPr/>
          <p:nvPr/>
        </p:nvSpPr>
        <p:spPr>
          <a:xfrm>
            <a:off x="8336944" y="518369"/>
            <a:ext cx="276900" cy="253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act - ISIMA"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4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FAQ - FanzoneTV.pro - FanZone Pro"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768" y="2216980"/>
            <a:ext cx="3015234" cy="321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6"/>
          <p:cNvGrpSpPr/>
          <p:nvPr/>
        </p:nvGrpSpPr>
        <p:grpSpPr>
          <a:xfrm>
            <a:off x="7496511" y="181853"/>
            <a:ext cx="1289150" cy="259800"/>
            <a:chOff x="255011" y="214738"/>
            <a:chExt cx="1289150" cy="259800"/>
          </a:xfrm>
        </p:grpSpPr>
        <p:sp>
          <p:nvSpPr>
            <p:cNvPr id="98" name="Google Shape;98;p16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942811" y="214762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267261" y="221337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6"/>
          <p:cNvSpPr/>
          <p:nvPr/>
        </p:nvSpPr>
        <p:spPr>
          <a:xfrm>
            <a:off x="8824990" y="18420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Q - FanzoneTV.pro - FanZone Pro"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041" y="4408713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76" y="4176950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97250" y="534400"/>
            <a:ext cx="8239200" cy="29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Fanzone : Gestion de Projet IT &amp; UX/UI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Fanzone TV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Startup visant à développer une </a:t>
            </a:r>
            <a:r>
              <a:rPr b="1" lang="fr" sz="1100">
                <a:solidFill>
                  <a:schemeClr val="dk1"/>
                </a:solidFill>
              </a:rPr>
              <a:t>plateforme de streaming</a:t>
            </a:r>
            <a:r>
              <a:rPr lang="fr" sz="1100">
                <a:solidFill>
                  <a:schemeClr val="dk1"/>
                </a:solidFill>
              </a:rPr>
              <a:t> (Live et VOD) pour les ayants droit sportifs et culturels.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Le développement technique a été confié à un intégrateur externe, </a:t>
            </a:r>
            <a:r>
              <a:rPr b="1" lang="fr" sz="1100">
                <a:solidFill>
                  <a:schemeClr val="dk1"/>
                </a:solidFill>
              </a:rPr>
              <a:t>Pixodeo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Mon Rôle et Missions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Gestion de Projet IT / UX-UI</a:t>
            </a:r>
            <a:r>
              <a:rPr lang="fr" sz="1100">
                <a:solidFill>
                  <a:schemeClr val="dk1"/>
                </a:solidFill>
              </a:rPr>
              <a:t>, en support du pilotage et de la conception de la plateforme.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Missions clés :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Analyse </a:t>
            </a:r>
            <a:r>
              <a:rPr b="1" lang="fr" sz="1100">
                <a:solidFill>
                  <a:schemeClr val="dk1"/>
                </a:solidFill>
              </a:rPr>
              <a:t>Besoins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Product Backlog</a:t>
            </a:r>
            <a:r>
              <a:rPr lang="fr" sz="1100">
                <a:solidFill>
                  <a:schemeClr val="dk1"/>
                </a:solidFill>
              </a:rPr>
              <a:t> sur Jira.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Analyse fonctionnelle .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fr" sz="1100">
                <a:solidFill>
                  <a:schemeClr val="dk1"/>
                </a:solidFill>
              </a:rPr>
              <a:t>interfaces (UX/UI)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5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112" name="Google Shape;112;p17"/>
          <p:cNvGrpSpPr/>
          <p:nvPr/>
        </p:nvGrpSpPr>
        <p:grpSpPr>
          <a:xfrm>
            <a:off x="7649560" y="255764"/>
            <a:ext cx="315523" cy="141947"/>
            <a:chOff x="1630514" y="214769"/>
            <a:chExt cx="592086" cy="266418"/>
          </a:xfrm>
        </p:grpSpPr>
        <p:sp>
          <p:nvSpPr>
            <p:cNvPr id="113" name="Google Shape;113;p17"/>
            <p:cNvSpPr/>
            <p:nvPr/>
          </p:nvSpPr>
          <p:spPr>
            <a:xfrm>
              <a:off x="1630514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7"/>
          <p:cNvSpPr/>
          <p:nvPr/>
        </p:nvSpPr>
        <p:spPr>
          <a:xfrm>
            <a:off x="7980545" y="252365"/>
            <a:ext cx="147600" cy="141900"/>
          </a:xfrm>
          <a:prstGeom prst="ellipse">
            <a:avLst/>
          </a:prstGeom>
          <a:solidFill>
            <a:srgbClr val="D9D9D9"/>
          </a:solidFill>
          <a:ln cap="flat" cmpd="sng" w="5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00" lIns="48700" spcFirstLastPara="1" rIns="48700" wrap="square" tIns="48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6"/>
              <a:buFont typeface="Arial"/>
              <a:buNone/>
            </a:pPr>
            <a:r>
              <a:t/>
            </a:r>
            <a:endParaRPr b="0" i="0" sz="74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7465909" y="255798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17"/>
          <p:cNvGrpSpPr/>
          <p:nvPr/>
        </p:nvGrpSpPr>
        <p:grpSpPr>
          <a:xfrm>
            <a:off x="6798034" y="186810"/>
            <a:ext cx="1967566" cy="259787"/>
            <a:chOff x="255011" y="214738"/>
            <a:chExt cx="1967566" cy="259787"/>
          </a:xfrm>
        </p:grpSpPr>
        <p:sp>
          <p:nvSpPr>
            <p:cNvPr id="118" name="Google Shape;118;p17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621227" y="214762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945677" y="216811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7"/>
          <p:cNvSpPr/>
          <p:nvPr/>
        </p:nvSpPr>
        <p:spPr>
          <a:xfrm>
            <a:off x="8804283" y="18420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Q - FanzoneTV.pro - FanZone Pro"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041" y="4408713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76" y="4176950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394100" y="567825"/>
            <a:ext cx="823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Organisation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6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4100" y="1213400"/>
            <a:ext cx="7524664" cy="28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7676974" y="247706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18"/>
          <p:cNvGrpSpPr/>
          <p:nvPr/>
        </p:nvGrpSpPr>
        <p:grpSpPr>
          <a:xfrm>
            <a:off x="7845737" y="247672"/>
            <a:ext cx="320460" cy="141947"/>
            <a:chOff x="1621249" y="214769"/>
            <a:chExt cx="601351" cy="266418"/>
          </a:xfrm>
        </p:grpSpPr>
        <p:sp>
          <p:nvSpPr>
            <p:cNvPr id="135" name="Google Shape;135;p18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18"/>
          <p:cNvSpPr/>
          <p:nvPr/>
        </p:nvSpPr>
        <p:spPr>
          <a:xfrm>
            <a:off x="7498922" y="247710"/>
            <a:ext cx="147600" cy="141900"/>
          </a:xfrm>
          <a:prstGeom prst="ellipse">
            <a:avLst/>
          </a:prstGeom>
          <a:solidFill>
            <a:srgbClr val="D9D9D9"/>
          </a:solidFill>
          <a:ln cap="flat" cmpd="sng" w="5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00" lIns="48700" spcFirstLastPara="1" rIns="48700" wrap="square" tIns="48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6"/>
              <a:buFont typeface="Arial"/>
              <a:buNone/>
            </a:pPr>
            <a:r>
              <a:t/>
            </a:r>
            <a:endParaRPr b="0" i="0" sz="74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18"/>
          <p:cNvGrpSpPr/>
          <p:nvPr/>
        </p:nvGrpSpPr>
        <p:grpSpPr>
          <a:xfrm>
            <a:off x="6839435" y="188755"/>
            <a:ext cx="1967566" cy="259787"/>
            <a:chOff x="255011" y="214738"/>
            <a:chExt cx="1967566" cy="259787"/>
          </a:xfrm>
        </p:grpSpPr>
        <p:sp>
          <p:nvSpPr>
            <p:cNvPr id="139" name="Google Shape;139;p18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1621227" y="214762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1945677" y="216811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18"/>
          <p:cNvSpPr/>
          <p:nvPr/>
        </p:nvSpPr>
        <p:spPr>
          <a:xfrm>
            <a:off x="8838794" y="191107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Q - FanzoneTV.pro - FanZone Pro"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766" y="4408238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126925" y="460900"/>
            <a:ext cx="4204500" cy="3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Fanzone : Méthodologie de Projet Agile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Pour assurer un suivi efficace et une livraison rapide, le projet a été structuré avec la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méthode Agile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Approche :</a:t>
            </a:r>
            <a:r>
              <a:rPr lang="fr" sz="1100">
                <a:solidFill>
                  <a:schemeClr val="dk1"/>
                </a:solidFill>
              </a:rPr>
              <a:t> Cycles courts, collaboration et adaptabilité pour répondre aux besoins.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Outil principal : Jira</a:t>
            </a:r>
            <a:r>
              <a:rPr lang="fr" sz="1100">
                <a:solidFill>
                  <a:schemeClr val="dk1"/>
                </a:solidFill>
              </a:rPr>
              <a:t>,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fr" sz="1100">
                <a:solidFill>
                  <a:schemeClr val="dk1"/>
                </a:solidFill>
              </a:rPr>
              <a:t>Méthode de suivi : Kanban</a:t>
            </a:r>
            <a:r>
              <a:rPr lang="fr" sz="1100">
                <a:solidFill>
                  <a:schemeClr val="dk1"/>
                </a:solidFill>
              </a:rPr>
              <a:t>, pour visualiser le flux de travail (À faire, En cours, Terminé).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Organisation du Product Backlog 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Structuration des besoins en </a:t>
            </a:r>
            <a:r>
              <a:rPr b="1" lang="fr" sz="1100">
                <a:solidFill>
                  <a:schemeClr val="dk1"/>
                </a:solidFill>
              </a:rPr>
              <a:t>Epics</a:t>
            </a:r>
            <a:r>
              <a:rPr lang="fr" sz="1100">
                <a:solidFill>
                  <a:schemeClr val="dk1"/>
                </a:solidFill>
              </a:rPr>
              <a:t>  et </a:t>
            </a:r>
            <a:r>
              <a:rPr b="1" lang="fr" sz="1100">
                <a:solidFill>
                  <a:schemeClr val="dk1"/>
                </a:solidFill>
              </a:rPr>
              <a:t>User Stories</a:t>
            </a:r>
            <a:r>
              <a:rPr lang="fr" sz="1100">
                <a:solidFill>
                  <a:schemeClr val="dk1"/>
                </a:solidFill>
              </a:rPr>
              <a:t> 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7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4550" y="908900"/>
            <a:ext cx="4789449" cy="2641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9"/>
          <p:cNvGrpSpPr/>
          <p:nvPr/>
        </p:nvGrpSpPr>
        <p:grpSpPr>
          <a:xfrm>
            <a:off x="6811853" y="186828"/>
            <a:ext cx="1967566" cy="259787"/>
            <a:chOff x="255011" y="214738"/>
            <a:chExt cx="1967566" cy="259787"/>
          </a:xfrm>
        </p:grpSpPr>
        <p:sp>
          <p:nvSpPr>
            <p:cNvPr id="155" name="Google Shape;155;p19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621227" y="214762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1945677" y="216811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9"/>
          <p:cNvSpPr/>
          <p:nvPr/>
        </p:nvSpPr>
        <p:spPr>
          <a:xfrm>
            <a:off x="7817791" y="252378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19"/>
          <p:cNvGrpSpPr/>
          <p:nvPr/>
        </p:nvGrpSpPr>
        <p:grpSpPr>
          <a:xfrm>
            <a:off x="7459091" y="252357"/>
            <a:ext cx="320460" cy="141947"/>
            <a:chOff x="1621249" y="214769"/>
            <a:chExt cx="601351" cy="266418"/>
          </a:xfrm>
        </p:grpSpPr>
        <p:sp>
          <p:nvSpPr>
            <p:cNvPr id="161" name="Google Shape;161;p19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9"/>
          <p:cNvSpPr/>
          <p:nvPr/>
        </p:nvSpPr>
        <p:spPr>
          <a:xfrm>
            <a:off x="7994364" y="252382"/>
            <a:ext cx="147600" cy="141900"/>
          </a:xfrm>
          <a:prstGeom prst="ellipse">
            <a:avLst/>
          </a:prstGeom>
          <a:solidFill>
            <a:srgbClr val="D9D9D9"/>
          </a:solidFill>
          <a:ln cap="flat" cmpd="sng" w="5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00" lIns="48700" spcFirstLastPara="1" rIns="48700" wrap="square" tIns="48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6"/>
              <a:buFont typeface="Arial"/>
              <a:buNone/>
            </a:pPr>
            <a:r>
              <a:t/>
            </a:r>
            <a:endParaRPr b="0" i="0" sz="74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8824990" y="18420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Q - FanzoneTV.pro - FanZone Pro" id="169" name="Google Shape;1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116" y="4448050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170" name="Google Shape;1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848300" y="227775"/>
            <a:ext cx="61368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Fanzone : Résultats - Conception du Front Office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FO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8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227" y="824392"/>
            <a:ext cx="7200901" cy="32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/>
          <p:nvPr/>
        </p:nvSpPr>
        <p:spPr>
          <a:xfrm>
            <a:off x="7988590" y="247706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7800313" y="247723"/>
            <a:ext cx="147600" cy="141900"/>
          </a:xfrm>
          <a:prstGeom prst="ellipse">
            <a:avLst/>
          </a:prstGeom>
          <a:solidFill>
            <a:srgbClr val="D9D9D9"/>
          </a:solidFill>
          <a:ln cap="flat" cmpd="sng" w="5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00" lIns="48700" spcFirstLastPara="1" rIns="48700" wrap="square" tIns="48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6"/>
              <a:buFont typeface="Arial"/>
              <a:buNone/>
            </a:pPr>
            <a:r>
              <a:t/>
            </a:r>
            <a:endParaRPr b="0" i="0" sz="74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20"/>
          <p:cNvGrpSpPr/>
          <p:nvPr/>
        </p:nvGrpSpPr>
        <p:grpSpPr>
          <a:xfrm>
            <a:off x="7439190" y="247697"/>
            <a:ext cx="320460" cy="141947"/>
            <a:chOff x="1621249" y="214769"/>
            <a:chExt cx="601351" cy="266418"/>
          </a:xfrm>
        </p:grpSpPr>
        <p:sp>
          <p:nvSpPr>
            <p:cNvPr id="178" name="Google Shape;178;p20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20"/>
          <p:cNvGrpSpPr/>
          <p:nvPr/>
        </p:nvGrpSpPr>
        <p:grpSpPr>
          <a:xfrm>
            <a:off x="6804926" y="188768"/>
            <a:ext cx="1967566" cy="259787"/>
            <a:chOff x="255011" y="214738"/>
            <a:chExt cx="1967566" cy="259787"/>
          </a:xfrm>
        </p:grpSpPr>
        <p:sp>
          <p:nvSpPr>
            <p:cNvPr id="181" name="Google Shape;181;p20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1621227" y="214762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1945677" y="216811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20"/>
          <p:cNvSpPr/>
          <p:nvPr/>
        </p:nvSpPr>
        <p:spPr>
          <a:xfrm>
            <a:off x="8824990" y="18420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Q - FanzoneTV.pro - FanZone Pro"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116" y="4448050"/>
            <a:ext cx="3015234" cy="32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 - ISIMA"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76" y="4123025"/>
            <a:ext cx="2101799" cy="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807725" y="114975"/>
            <a:ext cx="70542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1"/>
                </a:solidFill>
              </a:rPr>
              <a:t>Fanzone : Résultats - Conception du Front Office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BO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3059375" y="4408725"/>
            <a:ext cx="269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Présentation de stage 2025 - Abdelmonaim Mouhalhal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394100" y="193725"/>
            <a:ext cx="454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9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4000" y="710950"/>
            <a:ext cx="6349799" cy="333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/>
          <p:nvPr/>
        </p:nvSpPr>
        <p:spPr>
          <a:xfrm>
            <a:off x="8030003" y="247706"/>
            <a:ext cx="138300" cy="14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7841726" y="247723"/>
            <a:ext cx="147600" cy="141900"/>
          </a:xfrm>
          <a:prstGeom prst="ellipse">
            <a:avLst/>
          </a:prstGeom>
          <a:solidFill>
            <a:srgbClr val="D9D9D9"/>
          </a:solidFill>
          <a:ln cap="flat" cmpd="sng" w="5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00" lIns="48700" spcFirstLastPara="1" rIns="48700" wrap="square" tIns="48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6"/>
              <a:buFont typeface="Arial"/>
              <a:buNone/>
            </a:pPr>
            <a:r>
              <a:t/>
            </a:r>
            <a:endParaRPr b="0" i="0" sz="74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21"/>
          <p:cNvGrpSpPr/>
          <p:nvPr/>
        </p:nvGrpSpPr>
        <p:grpSpPr>
          <a:xfrm>
            <a:off x="7466799" y="247697"/>
            <a:ext cx="320460" cy="141947"/>
            <a:chOff x="1621249" y="214769"/>
            <a:chExt cx="601351" cy="266418"/>
          </a:xfrm>
        </p:grpSpPr>
        <p:sp>
          <p:nvSpPr>
            <p:cNvPr id="199" name="Google Shape;199;p21"/>
            <p:cNvSpPr/>
            <p:nvPr/>
          </p:nvSpPr>
          <p:spPr>
            <a:xfrm>
              <a:off x="1621249" y="214786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945700" y="214769"/>
              <a:ext cx="276900" cy="266400"/>
            </a:xfrm>
            <a:prstGeom prst="ellipse">
              <a:avLst/>
            </a:prstGeom>
            <a:solidFill>
              <a:srgbClr val="D9D9D9"/>
            </a:solidFill>
            <a:ln cap="flat" cmpd="sng" w="5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700" lIns="48700" spcFirstLastPara="1" rIns="48700" wrap="square" tIns="4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6"/>
                <a:buFont typeface="Arial"/>
                <a:buNone/>
              </a:pPr>
              <a:r>
                <a:t/>
              </a:r>
              <a:endParaRPr b="0" i="0" sz="74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21"/>
          <p:cNvGrpSpPr/>
          <p:nvPr/>
        </p:nvGrpSpPr>
        <p:grpSpPr>
          <a:xfrm>
            <a:off x="6832535" y="188768"/>
            <a:ext cx="1967566" cy="259787"/>
            <a:chOff x="255011" y="214738"/>
            <a:chExt cx="1967566" cy="259787"/>
          </a:xfrm>
        </p:grpSpPr>
        <p:sp>
          <p:nvSpPr>
            <p:cNvPr id="202" name="Google Shape;202;p21"/>
            <p:cNvSpPr/>
            <p:nvPr/>
          </p:nvSpPr>
          <p:spPr>
            <a:xfrm>
              <a:off x="598900" y="214738"/>
              <a:ext cx="276900" cy="2532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55011" y="221325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621227" y="214762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1945677" y="216811"/>
              <a:ext cx="276900" cy="25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21"/>
          <p:cNvSpPr/>
          <p:nvPr/>
        </p:nvSpPr>
        <p:spPr>
          <a:xfrm>
            <a:off x="8824990" y="184204"/>
            <a:ext cx="276900" cy="2532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